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8" r:id="rId1"/>
  </p:sldMasterIdLst>
  <p:sldIdLst>
    <p:sldId id="256" r:id="rId2"/>
    <p:sldId id="257" r:id="rId3"/>
    <p:sldId id="258" r:id="rId4"/>
    <p:sldId id="259" r:id="rId5"/>
    <p:sldId id="261" r:id="rId6"/>
    <p:sldId id="265" r:id="rId7"/>
    <p:sldId id="260" r:id="rId8"/>
    <p:sldId id="262" r:id="rId9"/>
    <p:sldId id="266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12"/>
    <p:restoredTop sz="95288"/>
  </p:normalViewPr>
  <p:slideViewPr>
    <p:cSldViewPr snapToGrid="0" snapToObjects="1">
      <p:cViewPr varScale="1">
        <p:scale>
          <a:sx n="46" d="100"/>
          <a:sy n="46" d="100"/>
        </p:scale>
        <p:origin x="184" y="1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285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79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9180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78501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1880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6245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653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534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60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126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233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672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78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9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827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502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23CFE-7D95-F943-9827-BF5FB6D2BFAE}" type="datetimeFigureOut">
              <a:rPr lang="en-US" smtClean="0"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05D8A-A5FF-C449-BF87-66C57A579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507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  <p:sldLayoutId id="2147483912" r:id="rId14"/>
    <p:sldLayoutId id="2147483913" r:id="rId15"/>
    <p:sldLayoutId id="2147483914" r:id="rId16"/>
    <p:sldLayoutId id="214748391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https://github.com/ksu-hmi/RelativeRisk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ksu-hmi/RelativeRisk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A36FB-B2E1-5D4D-A3A8-F522E38466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Bernard MT Condensed" panose="02050806060905020404" pitchFamily="18" charset="77"/>
              </a:rPr>
              <a:t>Relative Risk: The Retroviral STI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9221F6-2CDB-664F-8502-13968D6BF4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Bernard MT Condensed" panose="02050806060905020404" pitchFamily="18" charset="77"/>
              </a:rPr>
              <a:t>Marquis D Morgan, BSPH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429C1F-557D-C24A-A0BB-7181A7334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531" l="366" r="100000">
                        <a14:foregroundMark x1="5488" y1="25617" x2="5488" y2="25617"/>
                        <a14:foregroundMark x1="48902" y1="9722" x2="48902" y2="9722"/>
                        <a14:foregroundMark x1="55610" y1="31019" x2="55610" y2="31019"/>
                        <a14:foregroundMark x1="60244" y1="27778" x2="60244" y2="27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90000" y="90273"/>
            <a:ext cx="2163171" cy="17094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0BDBA4-2A65-9946-A9A4-224D7A8E3F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3171" y="3297802"/>
            <a:ext cx="5167198" cy="32294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30F05BD-DC02-2D4C-A0D1-1D1DE7BCE18B}"/>
              </a:ext>
            </a:extLst>
          </p:cNvPr>
          <p:cNvSpPr/>
          <p:nvPr/>
        </p:nvSpPr>
        <p:spPr>
          <a:xfrm>
            <a:off x="1854089" y="5053319"/>
            <a:ext cx="4416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dirty="0">
                <a:latin typeface="Bernard MT Condensed" panose="02050806060905020404" pitchFamily="18" charset="77"/>
                <a:hlinkClick r:id="rId5"/>
              </a:rPr>
              <a:t>https://github.com/ksu-hmi/RelativeRisk</a:t>
            </a:r>
            <a:endParaRPr lang="en-US" dirty="0">
              <a:latin typeface="Bernard MT Condensed" panose="02050806060905020404" pitchFamily="18" charset="77"/>
            </a:endParaRPr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4F40AC03-6B3B-8246-B730-8524A2342E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3439" y="381914"/>
            <a:ext cx="4536930" cy="283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788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BD41A-1B18-624C-9C82-E178A3A64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rnard MT Condensed" panose="02050806060905020404" pitchFamily="18" charset="77"/>
              </a:rPr>
              <a:t>Relative Risk: The Retroviral STI</a:t>
            </a:r>
            <a:br>
              <a:rPr lang="en-US" dirty="0">
                <a:latin typeface="Bernard MT Condensed" panose="02050806060905020404" pitchFamily="18" charset="77"/>
              </a:rPr>
            </a:br>
            <a:r>
              <a:rPr lang="en-US" dirty="0">
                <a:latin typeface="Bernard MT Condensed" panose="02050806060905020404" pitchFamily="18" charset="77"/>
              </a:rPr>
              <a:t>Limitations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6EE7D-3069-4B4F-9562-352AB222A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Limitations were centered around finding other or similar source codes for the idea.</a:t>
            </a:r>
          </a:p>
          <a:p>
            <a:r>
              <a:rPr lang="en-US" dirty="0"/>
              <a:t>Determining which function would be best to limit the number of user input required for the final survey.</a:t>
            </a:r>
          </a:p>
          <a:p>
            <a:r>
              <a:rPr lang="en-US" dirty="0"/>
              <a:t>It would take more time to critique and tailor the code into something more visually pleasing for the user.</a:t>
            </a:r>
          </a:p>
        </p:txBody>
      </p:sp>
    </p:spTree>
    <p:extLst>
      <p:ext uri="{BB962C8B-B14F-4D97-AF65-F5344CB8AC3E}">
        <p14:creationId xmlns:p14="http://schemas.microsoft.com/office/powerpoint/2010/main" val="4064464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096F1-D4B5-244C-8D4F-45DCE318A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rnard MT Condensed" panose="02050806060905020404" pitchFamily="18" charset="77"/>
              </a:rPr>
              <a:t>Relative Risk: The Retroviral STI</a:t>
            </a:r>
            <a:br>
              <a:rPr lang="en-US" dirty="0">
                <a:latin typeface="Bernard MT Condensed" panose="02050806060905020404" pitchFamily="18" charset="77"/>
              </a:rPr>
            </a:br>
            <a:r>
              <a:rPr lang="en-US" dirty="0">
                <a:latin typeface="Bernard MT Condensed" panose="02050806060905020404" pitchFamily="18" charset="77"/>
              </a:rPr>
              <a:t>References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39B6E-36A3-B540-ABE7-7343946A8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www.gileadhiv.com</a:t>
            </a:r>
            <a:r>
              <a:rPr lang="en-US" dirty="0"/>
              <a:t>/landscape/state-of-epidemic/?</a:t>
            </a:r>
            <a:r>
              <a:rPr lang="en-US" dirty="0" err="1"/>
              <a:t>utm_source</a:t>
            </a:r>
            <a:r>
              <a:rPr lang="en-US" dirty="0"/>
              <a:t>=</a:t>
            </a:r>
            <a:r>
              <a:rPr lang="en-US" dirty="0" err="1"/>
              <a:t>google&amp;utm_medium</a:t>
            </a:r>
            <a:r>
              <a:rPr lang="en-US" dirty="0"/>
              <a:t>=</a:t>
            </a:r>
            <a:r>
              <a:rPr lang="en-US" dirty="0" err="1"/>
              <a:t>cpc&amp;utm_campaign</a:t>
            </a:r>
            <a:r>
              <a:rPr lang="en-US" dirty="0"/>
              <a:t>=</a:t>
            </a:r>
            <a:r>
              <a:rPr lang="en-US" dirty="0" err="1"/>
              <a:t>USA_GO_SEM_NB_EX_GileadHIV-DTP-Facts-Stats&amp;utm_content</a:t>
            </a:r>
            <a:r>
              <a:rPr lang="en-US" dirty="0"/>
              <a:t>=Stats+-+</a:t>
            </a:r>
            <a:r>
              <a:rPr lang="en-US" dirty="0" err="1"/>
              <a:t>Exact&amp;utm_term</a:t>
            </a:r>
            <a:r>
              <a:rPr lang="en-US" dirty="0"/>
              <a:t>=</a:t>
            </a:r>
            <a:r>
              <a:rPr lang="en-US" dirty="0" err="1"/>
              <a:t>cdc+hiv+statistics&amp;gclid</a:t>
            </a:r>
            <a:r>
              <a:rPr lang="en-US" dirty="0"/>
              <a:t>=EAIaIQobChMI1fOhtrjG9AIVWeh3Ch37qwaXEAAYASAAEgKqUPD_BwE&amp;gclsrc=</a:t>
            </a:r>
            <a:r>
              <a:rPr lang="en-US" dirty="0" err="1"/>
              <a:t>aw.ds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www.skidmore.edu</a:t>
            </a:r>
            <a:r>
              <a:rPr lang="en-US" dirty="0"/>
              <a:t>/health-services/education/sexual/</a:t>
            </a:r>
            <a:r>
              <a:rPr lang="en-US" dirty="0" err="1"/>
              <a:t>hiv-questionnaire.php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www.hiv.gov</a:t>
            </a:r>
            <a:r>
              <a:rPr lang="en-US" dirty="0"/>
              <a:t>/</a:t>
            </a:r>
            <a:r>
              <a:rPr lang="en-US" dirty="0" err="1"/>
              <a:t>hiv</a:t>
            </a:r>
            <a:r>
              <a:rPr lang="en-US" dirty="0"/>
              <a:t>-basics/overview/data-and-trends/statistics</a:t>
            </a:r>
          </a:p>
          <a:p>
            <a:r>
              <a:rPr lang="en-US" dirty="0"/>
              <a:t>https://</a:t>
            </a:r>
            <a:r>
              <a:rPr lang="en-US" dirty="0" err="1"/>
              <a:t>www.cdc.gov</a:t>
            </a:r>
            <a:r>
              <a:rPr lang="en-US" dirty="0"/>
              <a:t>/</a:t>
            </a:r>
            <a:r>
              <a:rPr lang="en-US" dirty="0" err="1"/>
              <a:t>std</a:t>
            </a:r>
            <a:r>
              <a:rPr lang="en-US" dirty="0"/>
              <a:t>/treatment-guidelines/clinical-</a:t>
            </a:r>
            <a:r>
              <a:rPr lang="en-US" dirty="0" err="1"/>
              <a:t>risk.htm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431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FFE6E-296C-CC47-8582-7A30E6745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ernard MT Condensed" panose="02050806060905020404" pitchFamily="18" charset="77"/>
              </a:rPr>
              <a:t>Relative Risk: The Retroviral STI</a:t>
            </a:r>
            <a:br>
              <a:rPr lang="en-US" dirty="0">
                <a:latin typeface="Bernard MT Condensed" panose="02050806060905020404" pitchFamily="18" charset="77"/>
              </a:rPr>
            </a:br>
            <a:r>
              <a:rPr lang="en-US" dirty="0">
                <a:latin typeface="Bernard MT Condensed" panose="02050806060905020404" pitchFamily="18" charset="77"/>
              </a:rPr>
              <a:t>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64B7F-1B35-E742-B7CB-57A3F64EC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3"/>
          <a:lstStyle/>
          <a:p>
            <a:r>
              <a:rPr lang="en-US" dirty="0">
                <a:latin typeface="Bernard MT Condensed" panose="02050806060905020404" pitchFamily="18" charset="77"/>
              </a:rPr>
              <a:t>Marquis D Morgan, BSPH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Bachelor of Science in Public Health Education and Promotion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Certified Health Education Specialist: (CHES)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CPR/First Aid Certified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Georgia Nurse Aid Registered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Bachelor of Science in Information Technology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Minor in Gerontology</a:t>
            </a:r>
          </a:p>
          <a:p>
            <a:pPr lvl="1"/>
            <a:endParaRPr lang="en-US" dirty="0">
              <a:latin typeface="Bernard MT Condensed" panose="02050806060905020404" pitchFamily="18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4ECC29-5B19-4949-B8D3-304817C93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2722" y="1630891"/>
            <a:ext cx="2466556" cy="45877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17EB5B-2C73-964F-9B4D-53C101D2CB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7531" l="366" r="100000">
                        <a14:foregroundMark x1="5488" y1="25617" x2="5488" y2="25617"/>
                        <a14:foregroundMark x1="48902" y1="9722" x2="48902" y2="9722"/>
                        <a14:foregroundMark x1="55610" y1="31019" x2="55610" y2="31019"/>
                        <a14:foregroundMark x1="60244" y1="27778" x2="60244" y2="27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65805" y="2644437"/>
            <a:ext cx="3240395" cy="256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946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06511-911E-7E43-923C-EC23F5062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ernard MT Condensed" panose="02050806060905020404" pitchFamily="18" charset="77"/>
              </a:rPr>
              <a:t>Relative Risk: The Retroviral STI</a:t>
            </a:r>
            <a:br>
              <a:rPr lang="en-US" dirty="0">
                <a:latin typeface="Bernard MT Condensed" panose="02050806060905020404" pitchFamily="18" charset="77"/>
              </a:rPr>
            </a:br>
            <a:r>
              <a:rPr lang="en-US" dirty="0">
                <a:latin typeface="Bernard MT Condensed" panose="02050806060905020404" pitchFamily="18" charset="77"/>
              </a:rPr>
              <a:t>Project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5428F-DFE2-D546-8E27-3E098BA48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Bernard MT Condensed" panose="02050806060905020404" pitchFamily="18" charset="77"/>
            </a:endParaRPr>
          </a:p>
          <a:p>
            <a:endParaRPr lang="en-US" dirty="0">
              <a:latin typeface="Bernard MT Condensed" panose="02050806060905020404" pitchFamily="18" charset="77"/>
            </a:endParaRPr>
          </a:p>
          <a:p>
            <a:endParaRPr lang="en-US" dirty="0">
              <a:latin typeface="Bernard MT Condensed" panose="02050806060905020404" pitchFamily="18" charset="77"/>
            </a:endParaRPr>
          </a:p>
          <a:p>
            <a:r>
              <a:rPr lang="en-US" dirty="0">
                <a:latin typeface="Bernard MT Condensed" panose="02050806060905020404" pitchFamily="18" charset="77"/>
              </a:rPr>
              <a:t>GitHub: 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  <a:hlinkClick r:id="rId2"/>
              </a:rPr>
              <a:t>https://github.com/ksu-hmi/RelativeRisk</a:t>
            </a:r>
            <a:endParaRPr lang="en-US" dirty="0">
              <a:latin typeface="Bernard MT Condensed" panose="02050806060905020404" pitchFamily="18" charset="77"/>
            </a:endParaRPr>
          </a:p>
          <a:p>
            <a:r>
              <a:rPr lang="en-US" dirty="0">
                <a:latin typeface="Bernard MT Condensed" panose="02050806060905020404" pitchFamily="18" charset="77"/>
              </a:rPr>
              <a:t>Microsoft Teams: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  <a:hlinkClick r:id="rId2"/>
              </a:rPr>
              <a:t>https: https://teams.microsoft.com/meetingOptions/?organizerId=42e8f857-16c8-4e4c-b0fb-6354ca7e0a85&amp;tenantId=45f26ee5-f134-439e-bc93-e6c7e33d61c2&amp;threadId=19_c586a35357d548adb7389b21adb88334@thread.tacv2&amp;messageId=1638891211397&amp;language=en-US //github.com/ksu-hmi/RelativeRisk</a:t>
            </a:r>
            <a:endParaRPr lang="en-US" dirty="0">
              <a:latin typeface="Bernard MT Condensed" panose="02050806060905020404" pitchFamily="18" charset="77"/>
            </a:endParaRPr>
          </a:p>
          <a:p>
            <a:pPr marL="457200" lvl="1" indent="0">
              <a:buNone/>
            </a:pPr>
            <a:endParaRPr lang="en-US" dirty="0">
              <a:latin typeface="Bernard MT Condensed" panose="02050806060905020404" pitchFamily="18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DC4E63-D04D-F24E-B4C7-850B870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7531" l="366" r="100000">
                        <a14:foregroundMark x1="5488" y1="25617" x2="5488" y2="25617"/>
                        <a14:foregroundMark x1="48902" y1="9722" x2="48902" y2="9722"/>
                        <a14:foregroundMark x1="55610" y1="31019" x2="55610" y2="31019"/>
                        <a14:foregroundMark x1="60244" y1="27778" x2="60244" y2="27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65805" y="1938721"/>
            <a:ext cx="3240395" cy="256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86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C8B33-DE2C-ED4E-A130-2AB17695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rnard MT Condensed" panose="02050806060905020404" pitchFamily="18" charset="77"/>
              </a:rPr>
              <a:t>Relative Risk: The Retroviral STI</a:t>
            </a:r>
            <a:br>
              <a:rPr lang="en-US" dirty="0">
                <a:latin typeface="Bernard MT Condensed" panose="02050806060905020404" pitchFamily="18" charset="77"/>
              </a:rPr>
            </a:br>
            <a:r>
              <a:rPr lang="en-US" dirty="0">
                <a:latin typeface="Bernard MT Condensed" panose="02050806060905020404" pitchFamily="18" charset="77"/>
              </a:rPr>
              <a:t>About/Discussion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3288A-3267-2D4D-839A-A1D19C1BB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ernard MT Condensed" panose="02050806060905020404" pitchFamily="18" charset="77"/>
              </a:rPr>
              <a:t>As a Public Health Professional, we play close attention to the trends ongoing within a particular region over a period of time.</a:t>
            </a:r>
          </a:p>
          <a:p>
            <a:r>
              <a:rPr lang="en-US" dirty="0">
                <a:latin typeface="Bernard MT Condensed" panose="02050806060905020404" pitchFamily="18" charset="77"/>
              </a:rPr>
              <a:t>According to the CDC, there has been a gradual increase in Sexually Transmitted Infections (STIs) in the country as a whole.</a:t>
            </a:r>
          </a:p>
          <a:p>
            <a:r>
              <a:rPr lang="en-US" dirty="0">
                <a:latin typeface="Bernard MT Condensed" panose="02050806060905020404" pitchFamily="18" charset="77"/>
              </a:rPr>
              <a:t>System Inequalities have the greatest potential of lowering access to health and ultimately causing poorer health outcomes.</a:t>
            </a:r>
          </a:p>
          <a:p>
            <a:r>
              <a:rPr lang="en-US" dirty="0">
                <a:latin typeface="Bernard MT Condensed" panose="02050806060905020404" pitchFamily="18" charset="77"/>
              </a:rPr>
              <a:t>Post-COVID-19 among the South, social, cultural, and economic disparities are at an all time high making it more difficult for some populations to address pertinent issues and maintain health.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Poverty, Insufficient/Unstable Homes, Drug Use, Lack of Medical Insurance, etc.</a:t>
            </a:r>
          </a:p>
        </p:txBody>
      </p:sp>
    </p:spTree>
    <p:extLst>
      <p:ext uri="{BB962C8B-B14F-4D97-AF65-F5344CB8AC3E}">
        <p14:creationId xmlns:p14="http://schemas.microsoft.com/office/powerpoint/2010/main" val="902026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91F7A-E83D-8242-BB57-5A0FB1DD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rnard MT Condensed" panose="02050806060905020404" pitchFamily="18" charset="77"/>
              </a:rPr>
              <a:t>Relative Risk: The Retroviral STI</a:t>
            </a:r>
            <a:br>
              <a:rPr lang="en-US" dirty="0">
                <a:latin typeface="Bernard MT Condensed" panose="02050806060905020404" pitchFamily="18" charset="77"/>
              </a:rPr>
            </a:br>
            <a:r>
              <a:rPr lang="en-US" dirty="0">
                <a:latin typeface="Bernard MT Condensed" panose="02050806060905020404" pitchFamily="18" charset="77"/>
              </a:rPr>
              <a:t>About/Discussion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12E69-1579-044D-9D1F-4B3089813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ernard MT Condensed" panose="02050806060905020404" pitchFamily="18" charset="77"/>
              </a:rPr>
              <a:t>Data shows that STI’s are … than non-Hispanic White individuals: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5-8x higher for Black/African Americans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3-5x higher for Native Americans/West Islanders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1-2x higher for Hispanic/Latin Americans</a:t>
            </a:r>
          </a:p>
          <a:p>
            <a:r>
              <a:rPr lang="en-US" dirty="0">
                <a:latin typeface="Bernard MT Condensed" panose="02050806060905020404" pitchFamily="18" charset="77"/>
              </a:rPr>
              <a:t>Three of Georgia’s Major cities reside in the Country’s Top 25 U.S. cities with the highest STI Rates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6. Augusta, GA… 1,400 per 100,000 HIV Cases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20. Savannah, GA… 1,696 per 100,000 HIV Cases</a:t>
            </a:r>
          </a:p>
          <a:p>
            <a:pPr lvl="1"/>
            <a:r>
              <a:rPr lang="en-US" dirty="0">
                <a:latin typeface="Bernard MT Condensed" panose="02050806060905020404" pitchFamily="18" charset="77"/>
              </a:rPr>
              <a:t>22. Atlanta, GA… 31,833 per 100,000 HIV cases</a:t>
            </a:r>
          </a:p>
          <a:p>
            <a:pPr lvl="2"/>
            <a:r>
              <a:rPr lang="en-US" dirty="0">
                <a:latin typeface="Bernard MT Condensed" panose="02050806060905020404" pitchFamily="18" charset="77"/>
              </a:rPr>
              <a:t>Based on City Population Size</a:t>
            </a:r>
          </a:p>
        </p:txBody>
      </p:sp>
    </p:spTree>
    <p:extLst>
      <p:ext uri="{BB962C8B-B14F-4D97-AF65-F5344CB8AC3E}">
        <p14:creationId xmlns:p14="http://schemas.microsoft.com/office/powerpoint/2010/main" val="949453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AD8F0-5CA0-464E-BDA1-22C0BF6E8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rnard MT Condensed" panose="02050806060905020404" pitchFamily="18" charset="77"/>
              </a:rPr>
              <a:t>Relative Risk: The Retroviral STI</a:t>
            </a:r>
            <a:br>
              <a:rPr lang="en-US" dirty="0">
                <a:latin typeface="Bernard MT Condensed" panose="02050806060905020404" pitchFamily="18" charset="77"/>
              </a:rPr>
            </a:br>
            <a:r>
              <a:rPr lang="en-US" dirty="0">
                <a:latin typeface="Bernard MT Condensed" panose="02050806060905020404" pitchFamily="18" charset="77"/>
              </a:rPr>
              <a:t>About/Discussion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9C37DA0-A976-2244-B406-AA55EBE57B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4811" y="2387744"/>
            <a:ext cx="5652655" cy="3140364"/>
          </a:xfr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764722AA-1D63-674E-98B8-9B3B659D94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57466" y="2387744"/>
            <a:ext cx="5656552" cy="314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81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71669-0261-2B40-B37F-2516B2737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rnard MT Condensed" panose="02050806060905020404" pitchFamily="18" charset="77"/>
              </a:rPr>
              <a:t>Relative Risk: The Retroviral STI</a:t>
            </a:r>
            <a:br>
              <a:rPr lang="en-US" dirty="0">
                <a:latin typeface="Bernard MT Condensed" panose="02050806060905020404" pitchFamily="18" charset="77"/>
              </a:rPr>
            </a:br>
            <a:r>
              <a:rPr lang="en-US" dirty="0">
                <a:latin typeface="Bernard MT Condensed" panose="02050806060905020404" pitchFamily="18" charset="77"/>
              </a:rPr>
              <a:t>About/Discussion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E7624-06CC-B947-AE8F-2C73B4A9C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ernard MT Condensed" panose="02050806060905020404" pitchFamily="18" charset="77"/>
              </a:rPr>
              <a:t>The objective is to allow the user to input his or her demographic information as well as a series of yes/no or t/f responses to determine if user is at risk of acquiring the sexually transmitted infection: human immunodeficiency virus based on demographics such as age, sex, education, and other social determinants of health including behaviors.</a:t>
            </a:r>
          </a:p>
          <a:p>
            <a:r>
              <a:rPr lang="en-US" dirty="0">
                <a:latin typeface="Bernard MT Condensed" panose="02050806060905020404" pitchFamily="18" charset="77"/>
              </a:rPr>
              <a:t>Created from scratch based off of prior assignments and similar projects based on the same topic.</a:t>
            </a:r>
          </a:p>
          <a:p>
            <a:endParaRPr lang="en-US" dirty="0">
              <a:latin typeface="Bernard MT Condensed" panose="020508060609050204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15399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5F45F-1032-DD41-8480-EE5F3436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rnard MT Condensed" panose="02050806060905020404" pitchFamily="18" charset="77"/>
              </a:rPr>
              <a:t>Relative Risk: The Retroviral STI</a:t>
            </a:r>
            <a:br>
              <a:rPr lang="en-US" dirty="0">
                <a:latin typeface="Bernard MT Condensed" panose="02050806060905020404" pitchFamily="18" charset="77"/>
              </a:rPr>
            </a:br>
            <a:r>
              <a:rPr lang="en-US" dirty="0">
                <a:latin typeface="Bernard MT Condensed" panose="02050806060905020404" pitchFamily="18" charset="77"/>
              </a:rPr>
              <a:t>The Project in the Works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FEC48C-BCF9-D948-91DD-A907A2F5F8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753" y="1688912"/>
            <a:ext cx="5811672" cy="363229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A2C7465-B00C-4D48-8880-F8C5C0FF0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9607" y="2679698"/>
            <a:ext cx="5727511" cy="357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78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15E73-FB67-7E45-A955-D61FF6F7F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rnard MT Condensed" panose="02050806060905020404" pitchFamily="18" charset="77"/>
              </a:rPr>
              <a:t>Relative Risk: The Retroviral STI</a:t>
            </a:r>
            <a:br>
              <a:rPr lang="en-US" dirty="0">
                <a:latin typeface="Bernard MT Condensed" panose="02050806060905020404" pitchFamily="18" charset="77"/>
              </a:rPr>
            </a:br>
            <a:r>
              <a:rPr lang="en-US" dirty="0">
                <a:latin typeface="Bernard MT Condensed" panose="02050806060905020404" pitchFamily="18" charset="77"/>
              </a:rPr>
              <a:t>The Project in the Works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5DDD35-5C03-334A-946E-364496B66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009" y="1765729"/>
            <a:ext cx="5407163" cy="33794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76D389-E2BD-064E-AEFE-AC104EB87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761" y="2634018"/>
            <a:ext cx="5841242" cy="365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2760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{02CF9BD7-3EDE-E94E-840C-1F68796D1C1C}tf10001079</Template>
  <TotalTime>6630</TotalTime>
  <Words>676</Words>
  <Application>Microsoft Macintosh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Bernard MT Condensed</vt:lpstr>
      <vt:lpstr>Century Gothic</vt:lpstr>
      <vt:lpstr>Vapor Trail</vt:lpstr>
      <vt:lpstr>Relative Risk: The Retroviral STI</vt:lpstr>
      <vt:lpstr>Relative Risk: The Retroviral STI Members</vt:lpstr>
      <vt:lpstr>Relative Risk: The Retroviral STI Project Links</vt:lpstr>
      <vt:lpstr>Relative Risk: The Retroviral STI About/Discussion</vt:lpstr>
      <vt:lpstr>Relative Risk: The Retroviral STI About/Discussion</vt:lpstr>
      <vt:lpstr>Relative Risk: The Retroviral STI About/Discussion</vt:lpstr>
      <vt:lpstr>Relative Risk: The Retroviral STI About/Discussion</vt:lpstr>
      <vt:lpstr>Relative Risk: The Retroviral STI The Project in the Works</vt:lpstr>
      <vt:lpstr>Relative Risk: The Retroviral STI The Project in the Works</vt:lpstr>
      <vt:lpstr>Relative Risk: The Retroviral STI Limitations</vt:lpstr>
      <vt:lpstr>Relative Risk: The Retroviral STI References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Relative Risk: The Retroviral STI</dc:title>
  <dc:creator>Marquis Morgan</dc:creator>
  <cp:lastModifiedBy>Marquis Morgan</cp:lastModifiedBy>
  <cp:revision>13</cp:revision>
  <dcterms:created xsi:type="dcterms:W3CDTF">2021-12-02T01:27:54Z</dcterms:created>
  <dcterms:modified xsi:type="dcterms:W3CDTF">2021-12-07T15:44:10Z</dcterms:modified>
</cp:coreProperties>
</file>

<file path=docProps/thumbnail.jpeg>
</file>